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9144000"/>
  <p:notesSz cx="6858000" cy="9144000"/>
  <p:embeddedFontLst>
    <p:embeddedFont>
      <p:font typeface="Montserrat"/>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5f391192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35f391192_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a:t>
            </a:r>
            <a:r>
              <a:rPr lang="en"/>
              <a:t>everyone! Happy Rapid Cart is a groceries delivery app that makes shopping a more easier, effective, personalized, and fun process. We are Jasmine and Maria. We built this app..Why this is important? Because f the  market size .</a:t>
            </a:r>
            <a:r>
              <a:rPr lang="en" sz="1150">
                <a:solidFill>
                  <a:srgbClr val="423547"/>
                </a:solidFill>
                <a:highlight>
                  <a:srgbClr val="F5FAFC"/>
                </a:highlight>
                <a:latin typeface="Georgia"/>
                <a:ea typeface="Georgia"/>
                <a:cs typeface="Georgia"/>
                <a:sym typeface="Georgia"/>
              </a:rPr>
              <a:t>The global e-commerce market is expected to grow at a compound annual growth rate of 14.7% from 2020 to 2027 to reach USD 27,147.9 billion by 2027.</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5f391192_0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 first has the user sign up or login. Their credentials are saved via an API call to our Parse cloud database.</a:t>
            </a:r>
            <a:endParaRPr/>
          </a:p>
          <a:p>
            <a:pPr indent="0" lvl="0" marL="0" rtl="0" algn="l">
              <a:spcBef>
                <a:spcPts val="0"/>
              </a:spcBef>
              <a:spcAft>
                <a:spcPts val="0"/>
              </a:spcAft>
              <a:buNone/>
            </a:pPr>
            <a:r>
              <a:rPr lang="en"/>
              <a:t>Additionally, we use local persistence to preserve the session so the user remains logged in even if they close the app.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5f391192_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user can see stores within a 10 mile radius of them and then choose a store.</a:t>
            </a:r>
            <a:endParaRPr>
              <a:solidFill>
                <a:schemeClr val="dk1"/>
              </a:solidFill>
            </a:endParaRPr>
          </a:p>
          <a:p>
            <a:pPr indent="0" lvl="0" marL="0" rtl="0" algn="l">
              <a:spcBef>
                <a:spcPts val="0"/>
              </a:spcBef>
              <a:spcAft>
                <a:spcPts val="0"/>
              </a:spcAft>
              <a:buNone/>
            </a:pPr>
            <a:r>
              <a:rPr lang="en">
                <a:solidFill>
                  <a:schemeClr val="dk1"/>
                </a:solidFill>
              </a:rPr>
              <a:t>They'll proceed to pick items and add them to their cart. </a:t>
            </a:r>
            <a:endParaRPr>
              <a:solidFill>
                <a:schemeClr val="dk1"/>
              </a:solidFill>
            </a:endParaRPr>
          </a:p>
          <a:p>
            <a:pPr indent="0" lvl="0" marL="0" rtl="0" algn="l">
              <a:spcBef>
                <a:spcPts val="0"/>
              </a:spcBef>
              <a:spcAft>
                <a:spcPts val="0"/>
              </a:spcAft>
              <a:buNone/>
            </a:pPr>
            <a:r>
              <a:rPr lang="en">
                <a:solidFill>
                  <a:schemeClr val="dk1"/>
                </a:solidFill>
              </a:rPr>
              <a:t>Both the REAL stores and REAL products shown come from 2 separate, external API calls that populate all the information on the screen.</a:t>
            </a:r>
            <a:endParaRPr>
              <a:solidFill>
                <a:schemeClr val="dk1"/>
              </a:solidFill>
            </a:endParaRPr>
          </a:p>
          <a:p>
            <a:pPr indent="0" lvl="0" marL="0" rtl="0" algn="l">
              <a:spcBef>
                <a:spcPts val="0"/>
              </a:spcBef>
              <a:spcAft>
                <a:spcPts val="0"/>
              </a:spcAft>
              <a:buNone/>
            </a:pPr>
            <a:r>
              <a:rPr lang="en">
                <a:solidFill>
                  <a:schemeClr val="dk1"/>
                </a:solidFill>
              </a:rPr>
              <a:t>None of this is hardcoded.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the technical aspect we used to APIs. One for the stores where we send the location in the form of longitude and latitude and then get a list of all the nearby stores</a:t>
            </a:r>
            <a:r>
              <a:rPr b="1" lang="en">
                <a:solidFill>
                  <a:schemeClr val="dk1"/>
                </a:solidFill>
              </a:rPr>
              <a:t> within a radius of 10 miles</a:t>
            </a:r>
            <a:r>
              <a:rPr lang="en">
                <a:solidFill>
                  <a:schemeClr val="dk1"/>
                </a:solidFill>
              </a:rPr>
              <a:t>. Then we us the API response to populate the list of stores in the app.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user can search any products that are available in the selected nearby store and add it to the cart.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technical part we used an API that returns a list of products based on a search term. For each product the api returns an product’s name, image, quantity, and price. The user can add any product to their cart and then navigate to their cart from the top right button.</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0e00392a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0e00392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help the user narrow down the number of stores by a certain recipe they are looking for. This help guarantee that the user can quickly find the items they need. Lasly, this helps prevent user churn, which could occur because a user has to manually keep checking stores that don't have the items they need.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0f1e12ae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0f1e12a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believe the user experience is what differentiate a </a:t>
            </a:r>
            <a:r>
              <a:rPr b="1" lang="en">
                <a:solidFill>
                  <a:schemeClr val="dk1"/>
                </a:solidFill>
              </a:rPr>
              <a:t>good app from a great app</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wanted to make the app more fun, so adding a fly to cart animation will resemble the real life shopping experience for the use. Allowing the user to message their friends if they want to add to the same order and splitting the delivery fee to make it more affordable for people. Changing the cart happy face to be the user’s face to make it a more personalized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f391192_0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Path forward: -instacart gets its data from disparate sources including API calls and data pipelines that may contain CSV files or spreadsheets.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What Instacart could do is join this data between all stores and compare the resulting "product catalog" with customer cart and order data.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Find which products are routinely purchased at a high frequency and which are suited for recipes. Then instacart could release recipe inspiration prompts to the user to help guide their searching. Then that could help the user filter down to stores that they are interested in.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ed75ccf_0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C7F464"/>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012325" y="2960550"/>
            <a:ext cx="5445900" cy="2405700"/>
          </a:xfrm>
          <a:prstGeom prst="rect">
            <a:avLst/>
          </a:prstGeom>
        </p:spPr>
        <p:txBody>
          <a:bodyPr anchorCtr="0" anchor="b"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p:txBody>
      </p:sp>
      <p:sp>
        <p:nvSpPr>
          <p:cNvPr id="10" name="Google Shape;10;p2"/>
          <p:cNvSpPr/>
          <p:nvPr/>
        </p:nvSpPr>
        <p:spPr>
          <a:xfrm>
            <a:off x="6208125" y="5619450"/>
            <a:ext cx="2250000" cy="137700"/>
          </a:xfrm>
          <a:prstGeom prst="rect">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rgbClr val="4ECDC4"/>
        </a:solidFill>
      </p:bgPr>
    </p:bg>
    <p:spTree>
      <p:nvGrpSpPr>
        <p:cNvPr id="11" name="Shape 11"/>
        <p:cNvGrpSpPr/>
        <p:nvPr/>
      </p:nvGrpSpPr>
      <p:grpSpPr>
        <a:xfrm>
          <a:off x="0" y="0"/>
          <a:ext cx="0" cy="0"/>
          <a:chOff x="0" y="0"/>
          <a:chExt cx="0" cy="0"/>
        </a:xfrm>
      </p:grpSpPr>
      <p:sp>
        <p:nvSpPr>
          <p:cNvPr id="12" name="Google Shape;12;p3"/>
          <p:cNvSpPr/>
          <p:nvPr/>
        </p:nvSpPr>
        <p:spPr>
          <a:xfrm>
            <a:off x="5680600" y="0"/>
            <a:ext cx="3463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ctrTitle"/>
          </p:nvPr>
        </p:nvSpPr>
        <p:spPr>
          <a:xfrm>
            <a:off x="685800" y="3863725"/>
            <a:ext cx="4505400" cy="1910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4" name="Google Shape;14;p3"/>
          <p:cNvSpPr txBox="1"/>
          <p:nvPr>
            <p:ph idx="1" type="subTitle"/>
          </p:nvPr>
        </p:nvSpPr>
        <p:spPr>
          <a:xfrm>
            <a:off x="6101100" y="3817852"/>
            <a:ext cx="2446500" cy="191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738498"/>
              </a:buClr>
              <a:buSzPts val="2200"/>
              <a:buNone/>
              <a:defRPr sz="2200">
                <a:solidFill>
                  <a:srgbClr val="738498"/>
                </a:solidFill>
              </a:defRPr>
            </a:lvl1pPr>
            <a:lvl2pPr lvl="1" rtl="0">
              <a:spcBef>
                <a:spcPts val="0"/>
              </a:spcBef>
              <a:spcAft>
                <a:spcPts val="0"/>
              </a:spcAft>
              <a:buClr>
                <a:srgbClr val="738498"/>
              </a:buClr>
              <a:buSzPts val="2200"/>
              <a:buNone/>
              <a:defRPr sz="2200">
                <a:solidFill>
                  <a:srgbClr val="738498"/>
                </a:solidFill>
              </a:defRPr>
            </a:lvl2pPr>
            <a:lvl3pPr lvl="2" rtl="0">
              <a:spcBef>
                <a:spcPts val="0"/>
              </a:spcBef>
              <a:spcAft>
                <a:spcPts val="0"/>
              </a:spcAft>
              <a:buClr>
                <a:srgbClr val="738498"/>
              </a:buClr>
              <a:buSzPts val="2200"/>
              <a:buNone/>
              <a:defRPr sz="2200">
                <a:solidFill>
                  <a:srgbClr val="738498"/>
                </a:solidFill>
              </a:defRPr>
            </a:lvl3pPr>
            <a:lvl4pPr lvl="3" rtl="0">
              <a:spcBef>
                <a:spcPts val="0"/>
              </a:spcBef>
              <a:spcAft>
                <a:spcPts val="0"/>
              </a:spcAft>
              <a:buClr>
                <a:srgbClr val="738498"/>
              </a:buClr>
              <a:buSzPts val="2200"/>
              <a:buNone/>
              <a:defRPr sz="2200">
                <a:solidFill>
                  <a:srgbClr val="738498"/>
                </a:solidFill>
              </a:defRPr>
            </a:lvl4pPr>
            <a:lvl5pPr lvl="4" rtl="0">
              <a:spcBef>
                <a:spcPts val="0"/>
              </a:spcBef>
              <a:spcAft>
                <a:spcPts val="0"/>
              </a:spcAft>
              <a:buClr>
                <a:srgbClr val="738498"/>
              </a:buClr>
              <a:buSzPts val="2200"/>
              <a:buNone/>
              <a:defRPr sz="2200">
                <a:solidFill>
                  <a:srgbClr val="738498"/>
                </a:solidFill>
              </a:defRPr>
            </a:lvl5pPr>
            <a:lvl6pPr lvl="5" rtl="0">
              <a:spcBef>
                <a:spcPts val="0"/>
              </a:spcBef>
              <a:spcAft>
                <a:spcPts val="0"/>
              </a:spcAft>
              <a:buClr>
                <a:srgbClr val="738498"/>
              </a:buClr>
              <a:buSzPts val="2200"/>
              <a:buNone/>
              <a:defRPr sz="2200">
                <a:solidFill>
                  <a:srgbClr val="738498"/>
                </a:solidFill>
              </a:defRPr>
            </a:lvl6pPr>
            <a:lvl7pPr lvl="6" rtl="0">
              <a:spcBef>
                <a:spcPts val="0"/>
              </a:spcBef>
              <a:spcAft>
                <a:spcPts val="0"/>
              </a:spcAft>
              <a:buClr>
                <a:srgbClr val="738498"/>
              </a:buClr>
              <a:buSzPts val="2200"/>
              <a:buNone/>
              <a:defRPr sz="2200">
                <a:solidFill>
                  <a:srgbClr val="738498"/>
                </a:solidFill>
              </a:defRPr>
            </a:lvl7pPr>
            <a:lvl8pPr lvl="7" rtl="0">
              <a:spcBef>
                <a:spcPts val="0"/>
              </a:spcBef>
              <a:spcAft>
                <a:spcPts val="0"/>
              </a:spcAft>
              <a:buClr>
                <a:srgbClr val="738498"/>
              </a:buClr>
              <a:buSzPts val="2200"/>
              <a:buNone/>
              <a:defRPr sz="2200">
                <a:solidFill>
                  <a:srgbClr val="738498"/>
                </a:solidFill>
              </a:defRPr>
            </a:lvl8pPr>
            <a:lvl9pPr lvl="8" rtl="0">
              <a:spcBef>
                <a:spcPts val="0"/>
              </a:spcBef>
              <a:spcAft>
                <a:spcPts val="0"/>
              </a:spcAft>
              <a:buClr>
                <a:srgbClr val="738498"/>
              </a:buClr>
              <a:buSzPts val="2200"/>
              <a:buNone/>
              <a:defRPr sz="2200">
                <a:solidFill>
                  <a:srgbClr val="73849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5" name="Shape 15"/>
        <p:cNvGrpSpPr/>
        <p:nvPr/>
      </p:nvGrpSpPr>
      <p:grpSpPr>
        <a:xfrm>
          <a:off x="0" y="0"/>
          <a:ext cx="0" cy="0"/>
          <a:chOff x="0" y="0"/>
          <a:chExt cx="0" cy="0"/>
        </a:xfrm>
      </p:grpSpPr>
      <p:sp>
        <p:nvSpPr>
          <p:cNvPr id="16" name="Google Shape;16;p4"/>
          <p:cNvSpPr/>
          <p:nvPr/>
        </p:nvSpPr>
        <p:spPr>
          <a:xfrm>
            <a:off x="0" y="0"/>
            <a:ext cx="2767800" cy="6858000"/>
          </a:xfrm>
          <a:prstGeom prst="rect">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idx="1" type="body"/>
          </p:nvPr>
        </p:nvSpPr>
        <p:spPr>
          <a:xfrm>
            <a:off x="3165234" y="1528066"/>
            <a:ext cx="4809000" cy="4335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sz="3000"/>
            </a:lvl1pPr>
            <a:lvl2pPr indent="-419100" lvl="1" marL="914400" rtl="0">
              <a:spcBef>
                <a:spcPts val="0"/>
              </a:spcBef>
              <a:spcAft>
                <a:spcPts val="0"/>
              </a:spcAft>
              <a:buSzPts val="3000"/>
              <a:buChar char="□"/>
              <a:defRPr sz="3000"/>
            </a:lvl2pPr>
            <a:lvl3pPr indent="-419100" lvl="2" marL="1371600" rtl="0">
              <a:spcBef>
                <a:spcPts val="0"/>
              </a:spcBef>
              <a:spcAft>
                <a:spcPts val="0"/>
              </a:spcAft>
              <a:buSzPts val="3000"/>
              <a:buChar char="■"/>
              <a:defRPr sz="3000"/>
            </a:lvl3pPr>
            <a:lvl4pPr indent="-419100" lvl="3" marL="1828800" rtl="0">
              <a:spcBef>
                <a:spcPts val="0"/>
              </a:spcBef>
              <a:spcAft>
                <a:spcPts val="0"/>
              </a:spcAft>
              <a:buSzPts val="3000"/>
              <a:buChar char="●"/>
              <a:defRPr sz="3000"/>
            </a:lvl4pPr>
            <a:lvl5pPr indent="-419100" lvl="4" marL="2286000" rtl="0">
              <a:spcBef>
                <a:spcPts val="0"/>
              </a:spcBef>
              <a:spcAft>
                <a:spcPts val="0"/>
              </a:spcAft>
              <a:buSzPts val="3000"/>
              <a:buChar char="○"/>
              <a:defRPr sz="3000"/>
            </a:lvl5pPr>
            <a:lvl6pPr indent="-419100" lvl="5" marL="2743200" rtl="0">
              <a:spcBef>
                <a:spcPts val="0"/>
              </a:spcBef>
              <a:spcAft>
                <a:spcPts val="0"/>
              </a:spcAft>
              <a:buSzPts val="3000"/>
              <a:buChar char="■"/>
              <a:defRPr sz="3000"/>
            </a:lvl6pPr>
            <a:lvl7pPr indent="-419100" lvl="6" marL="3200400" rtl="0">
              <a:spcBef>
                <a:spcPts val="0"/>
              </a:spcBef>
              <a:spcAft>
                <a:spcPts val="0"/>
              </a:spcAft>
              <a:buSzPts val="3000"/>
              <a:buChar char="●"/>
              <a:defRPr sz="3000"/>
            </a:lvl7pPr>
            <a:lvl8pPr indent="-419100" lvl="7" marL="3657600" rtl="0">
              <a:spcBef>
                <a:spcPts val="0"/>
              </a:spcBef>
              <a:spcAft>
                <a:spcPts val="0"/>
              </a:spcAft>
              <a:buSzPts val="3000"/>
              <a:buChar char="○"/>
              <a:defRPr sz="3000"/>
            </a:lvl8pPr>
            <a:lvl9pPr indent="-419100" lvl="8" marL="4114800">
              <a:spcBef>
                <a:spcPts val="0"/>
              </a:spcBef>
              <a:spcAft>
                <a:spcPts val="0"/>
              </a:spcAft>
              <a:buSzPts val="3000"/>
              <a:buChar char="■"/>
              <a:defRPr sz="3000"/>
            </a:lvl9pPr>
          </a:lstStyle>
          <a:p/>
        </p:txBody>
      </p:sp>
      <p:grpSp>
        <p:nvGrpSpPr>
          <p:cNvPr id="18" name="Google Shape;18;p4"/>
          <p:cNvGrpSpPr/>
          <p:nvPr/>
        </p:nvGrpSpPr>
        <p:grpSpPr>
          <a:xfrm>
            <a:off x="801025" y="1672320"/>
            <a:ext cx="1957200" cy="947980"/>
            <a:chOff x="801025" y="1367520"/>
            <a:chExt cx="1957200" cy="947980"/>
          </a:xfrm>
        </p:grpSpPr>
        <p:sp>
          <p:nvSpPr>
            <p:cNvPr id="19" name="Google Shape;19;p4"/>
            <p:cNvSpPr txBox="1"/>
            <p:nvPr/>
          </p:nvSpPr>
          <p:spPr>
            <a:xfrm>
              <a:off x="801025" y="1367520"/>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400">
                  <a:solidFill>
                    <a:srgbClr val="454F5B"/>
                  </a:solidFill>
                </a:rPr>
                <a:t>‘’</a:t>
              </a:r>
              <a:endParaRPr b="1" sz="9400">
                <a:solidFill>
                  <a:srgbClr val="454F5B"/>
                </a:solidFill>
              </a:endParaRPr>
            </a:p>
          </p:txBody>
        </p:sp>
        <p:sp>
          <p:nvSpPr>
            <p:cNvPr id="20" name="Google Shape;20;p4"/>
            <p:cNvSpPr/>
            <p:nvPr/>
          </p:nvSpPr>
          <p:spPr>
            <a:xfrm>
              <a:off x="1397399" y="1543300"/>
              <a:ext cx="772200" cy="772200"/>
            </a:xfrm>
            <a:prstGeom prst="rect">
              <a:avLst/>
            </a:prstGeom>
            <a:noFill/>
            <a:ln cap="flat" cmpd="sng" w="76200">
              <a:solidFill>
                <a:srgbClr val="454F5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5"/>
          <p:cNvSpPr txBox="1"/>
          <p:nvPr>
            <p:ph type="title"/>
          </p:nvPr>
        </p:nvSpPr>
        <p:spPr>
          <a:xfrm>
            <a:off x="691200" y="0"/>
            <a:ext cx="7761600" cy="1292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691200" y="1811604"/>
            <a:ext cx="7761600" cy="44121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4" name="Google Shape;24;p5"/>
          <p:cNvSpPr/>
          <p:nvPr/>
        </p:nvSpPr>
        <p:spPr>
          <a:xfrm>
            <a:off x="813273" y="1506189"/>
            <a:ext cx="1533600" cy="137700"/>
          </a:xfrm>
          <a:prstGeom prst="rect">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0" y="0"/>
            <a:ext cx="137700" cy="6858000"/>
          </a:xfrm>
          <a:prstGeom prst="rect">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691200" y="634300"/>
            <a:ext cx="7761600" cy="6579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 type="body"/>
          </p:nvPr>
        </p:nvSpPr>
        <p:spPr>
          <a:xfrm>
            <a:off x="691200" y="1857900"/>
            <a:ext cx="3767400" cy="47100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9" name="Google Shape;29;p6"/>
          <p:cNvSpPr txBox="1"/>
          <p:nvPr>
            <p:ph idx="2" type="body"/>
          </p:nvPr>
        </p:nvSpPr>
        <p:spPr>
          <a:xfrm>
            <a:off x="4685500" y="1857900"/>
            <a:ext cx="3767400" cy="47100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0" name="Google Shape;30;p6"/>
          <p:cNvSpPr/>
          <p:nvPr/>
        </p:nvSpPr>
        <p:spPr>
          <a:xfrm>
            <a:off x="813273" y="1506189"/>
            <a:ext cx="1533600" cy="137700"/>
          </a:xfrm>
          <a:prstGeom prst="rect">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a:off x="0" y="0"/>
            <a:ext cx="137700" cy="6858000"/>
          </a:xfrm>
          <a:prstGeom prst="rect">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p7"/>
          <p:cNvSpPr txBox="1"/>
          <p:nvPr>
            <p:ph type="title"/>
          </p:nvPr>
        </p:nvSpPr>
        <p:spPr>
          <a:xfrm>
            <a:off x="691200" y="634300"/>
            <a:ext cx="7761600" cy="657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7"/>
          <p:cNvSpPr txBox="1"/>
          <p:nvPr>
            <p:ph idx="1" type="body"/>
          </p:nvPr>
        </p:nvSpPr>
        <p:spPr>
          <a:xfrm>
            <a:off x="691200" y="1857900"/>
            <a:ext cx="2501700" cy="4710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5" name="Google Shape;35;p7"/>
          <p:cNvSpPr txBox="1"/>
          <p:nvPr>
            <p:ph idx="2" type="body"/>
          </p:nvPr>
        </p:nvSpPr>
        <p:spPr>
          <a:xfrm>
            <a:off x="3321088" y="1857900"/>
            <a:ext cx="2501700" cy="4710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6" name="Google Shape;36;p7"/>
          <p:cNvSpPr txBox="1"/>
          <p:nvPr>
            <p:ph idx="3" type="body"/>
          </p:nvPr>
        </p:nvSpPr>
        <p:spPr>
          <a:xfrm>
            <a:off x="5950976" y="1857900"/>
            <a:ext cx="2501700" cy="4710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7" name="Google Shape;37;p7"/>
          <p:cNvSpPr/>
          <p:nvPr/>
        </p:nvSpPr>
        <p:spPr>
          <a:xfrm>
            <a:off x="813273" y="1506189"/>
            <a:ext cx="1533600" cy="137700"/>
          </a:xfrm>
          <a:prstGeom prst="rect">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a:off x="0" y="0"/>
            <a:ext cx="137700" cy="6858000"/>
          </a:xfrm>
          <a:prstGeom prst="rect">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txBox="1"/>
          <p:nvPr>
            <p:ph type="title"/>
          </p:nvPr>
        </p:nvSpPr>
        <p:spPr>
          <a:xfrm>
            <a:off x="691200" y="634300"/>
            <a:ext cx="7761600" cy="6579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1" name="Google Shape;41;p8"/>
          <p:cNvSpPr/>
          <p:nvPr/>
        </p:nvSpPr>
        <p:spPr>
          <a:xfrm>
            <a:off x="0" y="0"/>
            <a:ext cx="137700" cy="6858000"/>
          </a:xfrm>
          <a:prstGeom prst="rect">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p:nvPr/>
        </p:nvSpPr>
        <p:spPr>
          <a:xfrm>
            <a:off x="813273" y="1506189"/>
            <a:ext cx="1533600" cy="137700"/>
          </a:xfrm>
          <a:prstGeom prst="rect">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9"/>
          <p:cNvSpPr txBox="1"/>
          <p:nvPr>
            <p:ph idx="1" type="body"/>
          </p:nvPr>
        </p:nvSpPr>
        <p:spPr>
          <a:xfrm>
            <a:off x="457200" y="5780100"/>
            <a:ext cx="8229600" cy="9402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Clr>
                <a:srgbClr val="738498"/>
              </a:buClr>
              <a:buSzPts val="1800"/>
              <a:buNone/>
              <a:defRPr sz="1800">
                <a:solidFill>
                  <a:srgbClr val="738498"/>
                </a:solidFill>
              </a:defRPr>
            </a:lvl1pPr>
          </a:lstStyle>
          <a:p/>
        </p:txBody>
      </p:sp>
      <p:sp>
        <p:nvSpPr>
          <p:cNvPr id="45" name="Google Shape;45;p9"/>
          <p:cNvSpPr/>
          <p:nvPr/>
        </p:nvSpPr>
        <p:spPr>
          <a:xfrm>
            <a:off x="3805198" y="5718589"/>
            <a:ext cx="1533600" cy="137700"/>
          </a:xfrm>
          <a:prstGeom prst="rect">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a:off x="-4" y="6720300"/>
            <a:ext cx="9144000" cy="137700"/>
          </a:xfrm>
          <a:prstGeom prst="rect">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4ECDC4"/>
        </a:solidFill>
      </p:bgPr>
    </p:bg>
    <p:spTree>
      <p:nvGrpSpPr>
        <p:cNvPr id="47" name="Shape 47"/>
        <p:cNvGrpSpPr/>
        <p:nvPr/>
      </p:nvGrpSpPr>
      <p:grpSpPr>
        <a:xfrm>
          <a:off x="0" y="0"/>
          <a:ext cx="0" cy="0"/>
          <a:chOff x="0" y="0"/>
          <a:chExt cx="0" cy="0"/>
        </a:xfrm>
      </p:grpSpPr>
      <p:sp>
        <p:nvSpPr>
          <p:cNvPr id="48" name="Google Shape;48;p10"/>
          <p:cNvSpPr/>
          <p:nvPr/>
        </p:nvSpPr>
        <p:spPr>
          <a:xfrm>
            <a:off x="-4" y="6720300"/>
            <a:ext cx="9144000" cy="137700"/>
          </a:xfrm>
          <a:prstGeom prst="rect">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1200" y="634300"/>
            <a:ext cx="7761600" cy="657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454F5B"/>
              </a:buClr>
              <a:buSzPts val="3000"/>
              <a:buFont typeface="Montserrat"/>
              <a:buNone/>
              <a:defRPr b="1" sz="3000">
                <a:solidFill>
                  <a:srgbClr val="454F5B"/>
                </a:solidFill>
                <a:latin typeface="Montserrat"/>
                <a:ea typeface="Montserrat"/>
                <a:cs typeface="Montserrat"/>
                <a:sym typeface="Montserrat"/>
              </a:defRPr>
            </a:lvl1pPr>
            <a:lvl2pPr lvl="1">
              <a:spcBef>
                <a:spcPts val="0"/>
              </a:spcBef>
              <a:spcAft>
                <a:spcPts val="0"/>
              </a:spcAft>
              <a:buClr>
                <a:srgbClr val="454F5B"/>
              </a:buClr>
              <a:buSzPts val="3000"/>
              <a:buFont typeface="Montserrat"/>
              <a:buNone/>
              <a:defRPr b="1" sz="3000">
                <a:solidFill>
                  <a:srgbClr val="454F5B"/>
                </a:solidFill>
                <a:latin typeface="Montserrat"/>
                <a:ea typeface="Montserrat"/>
                <a:cs typeface="Montserrat"/>
                <a:sym typeface="Montserrat"/>
              </a:defRPr>
            </a:lvl2pPr>
            <a:lvl3pPr lvl="2">
              <a:spcBef>
                <a:spcPts val="0"/>
              </a:spcBef>
              <a:spcAft>
                <a:spcPts val="0"/>
              </a:spcAft>
              <a:buClr>
                <a:srgbClr val="454F5B"/>
              </a:buClr>
              <a:buSzPts val="3000"/>
              <a:buFont typeface="Montserrat"/>
              <a:buNone/>
              <a:defRPr b="1" sz="3000">
                <a:solidFill>
                  <a:srgbClr val="454F5B"/>
                </a:solidFill>
                <a:latin typeface="Montserrat"/>
                <a:ea typeface="Montserrat"/>
                <a:cs typeface="Montserrat"/>
                <a:sym typeface="Montserrat"/>
              </a:defRPr>
            </a:lvl3pPr>
            <a:lvl4pPr lvl="3">
              <a:spcBef>
                <a:spcPts val="0"/>
              </a:spcBef>
              <a:spcAft>
                <a:spcPts val="0"/>
              </a:spcAft>
              <a:buClr>
                <a:srgbClr val="454F5B"/>
              </a:buClr>
              <a:buSzPts val="3000"/>
              <a:buFont typeface="Montserrat"/>
              <a:buNone/>
              <a:defRPr b="1" sz="3000">
                <a:solidFill>
                  <a:srgbClr val="454F5B"/>
                </a:solidFill>
                <a:latin typeface="Montserrat"/>
                <a:ea typeface="Montserrat"/>
                <a:cs typeface="Montserrat"/>
                <a:sym typeface="Montserrat"/>
              </a:defRPr>
            </a:lvl4pPr>
            <a:lvl5pPr lvl="4">
              <a:spcBef>
                <a:spcPts val="0"/>
              </a:spcBef>
              <a:spcAft>
                <a:spcPts val="0"/>
              </a:spcAft>
              <a:buClr>
                <a:srgbClr val="454F5B"/>
              </a:buClr>
              <a:buSzPts val="3000"/>
              <a:buFont typeface="Montserrat"/>
              <a:buNone/>
              <a:defRPr b="1" sz="3000">
                <a:solidFill>
                  <a:srgbClr val="454F5B"/>
                </a:solidFill>
                <a:latin typeface="Montserrat"/>
                <a:ea typeface="Montserrat"/>
                <a:cs typeface="Montserrat"/>
                <a:sym typeface="Montserrat"/>
              </a:defRPr>
            </a:lvl5pPr>
            <a:lvl6pPr lvl="5">
              <a:spcBef>
                <a:spcPts val="0"/>
              </a:spcBef>
              <a:spcAft>
                <a:spcPts val="0"/>
              </a:spcAft>
              <a:buClr>
                <a:srgbClr val="454F5B"/>
              </a:buClr>
              <a:buSzPts val="3000"/>
              <a:buFont typeface="Montserrat"/>
              <a:buNone/>
              <a:defRPr b="1" sz="3000">
                <a:solidFill>
                  <a:srgbClr val="454F5B"/>
                </a:solidFill>
                <a:latin typeface="Montserrat"/>
                <a:ea typeface="Montserrat"/>
                <a:cs typeface="Montserrat"/>
                <a:sym typeface="Montserrat"/>
              </a:defRPr>
            </a:lvl6pPr>
            <a:lvl7pPr lvl="6">
              <a:spcBef>
                <a:spcPts val="0"/>
              </a:spcBef>
              <a:spcAft>
                <a:spcPts val="0"/>
              </a:spcAft>
              <a:buClr>
                <a:srgbClr val="454F5B"/>
              </a:buClr>
              <a:buSzPts val="3000"/>
              <a:buFont typeface="Montserrat"/>
              <a:buNone/>
              <a:defRPr b="1" sz="3000">
                <a:solidFill>
                  <a:srgbClr val="454F5B"/>
                </a:solidFill>
                <a:latin typeface="Montserrat"/>
                <a:ea typeface="Montserrat"/>
                <a:cs typeface="Montserrat"/>
                <a:sym typeface="Montserrat"/>
              </a:defRPr>
            </a:lvl7pPr>
            <a:lvl8pPr lvl="7">
              <a:spcBef>
                <a:spcPts val="0"/>
              </a:spcBef>
              <a:spcAft>
                <a:spcPts val="0"/>
              </a:spcAft>
              <a:buClr>
                <a:srgbClr val="454F5B"/>
              </a:buClr>
              <a:buSzPts val="3000"/>
              <a:buFont typeface="Montserrat"/>
              <a:buNone/>
              <a:defRPr b="1" sz="3000">
                <a:solidFill>
                  <a:srgbClr val="454F5B"/>
                </a:solidFill>
                <a:latin typeface="Montserrat"/>
                <a:ea typeface="Montserrat"/>
                <a:cs typeface="Montserrat"/>
                <a:sym typeface="Montserrat"/>
              </a:defRPr>
            </a:lvl8pPr>
            <a:lvl9pPr lvl="8">
              <a:spcBef>
                <a:spcPts val="0"/>
              </a:spcBef>
              <a:spcAft>
                <a:spcPts val="0"/>
              </a:spcAft>
              <a:buClr>
                <a:srgbClr val="454F5B"/>
              </a:buClr>
              <a:buSzPts val="3000"/>
              <a:buFont typeface="Montserrat"/>
              <a:buNone/>
              <a:defRPr b="1" sz="3000">
                <a:solidFill>
                  <a:srgbClr val="454F5B"/>
                </a:solidFill>
                <a:latin typeface="Montserrat"/>
                <a:ea typeface="Montserrat"/>
                <a:cs typeface="Montserrat"/>
                <a:sym typeface="Montserrat"/>
              </a:defRPr>
            </a:lvl9pPr>
          </a:lstStyle>
          <a:p/>
        </p:txBody>
      </p:sp>
      <p:sp>
        <p:nvSpPr>
          <p:cNvPr id="7" name="Google Shape;7;p1"/>
          <p:cNvSpPr txBox="1"/>
          <p:nvPr>
            <p:ph idx="1" type="body"/>
          </p:nvPr>
        </p:nvSpPr>
        <p:spPr>
          <a:xfrm>
            <a:off x="691200" y="1811604"/>
            <a:ext cx="7761600" cy="44121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C7F464"/>
              </a:buClr>
              <a:buSzPts val="2400"/>
              <a:buFont typeface="Montserrat"/>
              <a:buChar char="▣"/>
              <a:defRPr sz="2400">
                <a:solidFill>
                  <a:srgbClr val="454F5B"/>
                </a:solidFill>
                <a:latin typeface="Montserrat"/>
                <a:ea typeface="Montserrat"/>
                <a:cs typeface="Montserrat"/>
                <a:sym typeface="Montserrat"/>
              </a:defRPr>
            </a:lvl1pPr>
            <a:lvl2pPr indent="-355600" lvl="1" marL="914400">
              <a:spcBef>
                <a:spcPts val="0"/>
              </a:spcBef>
              <a:spcAft>
                <a:spcPts val="0"/>
              </a:spcAft>
              <a:buClr>
                <a:srgbClr val="C7F464"/>
              </a:buClr>
              <a:buSzPts val="2000"/>
              <a:buFont typeface="Montserrat"/>
              <a:buChar char="□"/>
              <a:defRPr sz="2000">
                <a:solidFill>
                  <a:srgbClr val="454F5B"/>
                </a:solidFill>
                <a:latin typeface="Montserrat"/>
                <a:ea typeface="Montserrat"/>
                <a:cs typeface="Montserrat"/>
                <a:sym typeface="Montserrat"/>
              </a:defRPr>
            </a:lvl2pPr>
            <a:lvl3pPr indent="-355600" lvl="2" marL="1371600">
              <a:spcBef>
                <a:spcPts val="0"/>
              </a:spcBef>
              <a:spcAft>
                <a:spcPts val="0"/>
              </a:spcAft>
              <a:buClr>
                <a:srgbClr val="C7F464"/>
              </a:buClr>
              <a:buSzPts val="2000"/>
              <a:buFont typeface="Montserrat"/>
              <a:buChar char="■"/>
              <a:defRPr sz="2000">
                <a:solidFill>
                  <a:srgbClr val="454F5B"/>
                </a:solidFill>
                <a:latin typeface="Montserrat"/>
                <a:ea typeface="Montserrat"/>
                <a:cs typeface="Montserrat"/>
                <a:sym typeface="Montserrat"/>
              </a:defRPr>
            </a:lvl3pPr>
            <a:lvl4pPr indent="-342900" lvl="3" marL="18288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4pPr>
            <a:lvl5pPr indent="-342900" lvl="4" marL="22860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5pPr>
            <a:lvl6pPr indent="-342900" lvl="5" marL="27432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6pPr>
            <a:lvl7pPr indent="-342900" lvl="6" marL="32004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7pPr>
            <a:lvl8pPr indent="-342900" lvl="7" marL="36576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8pPr>
            <a:lvl9pPr indent="-342900" lvl="8" marL="41148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gif"/><Relationship Id="rId6"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1"/>
          <p:cNvSpPr txBox="1"/>
          <p:nvPr>
            <p:ph type="ctrTitle"/>
          </p:nvPr>
        </p:nvSpPr>
        <p:spPr>
          <a:xfrm>
            <a:off x="3012325" y="2960550"/>
            <a:ext cx="5445900" cy="240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Happy Rapid Cart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2"/>
          <p:cNvSpPr/>
          <p:nvPr/>
        </p:nvSpPr>
        <p:spPr>
          <a:xfrm>
            <a:off x="0" y="0"/>
            <a:ext cx="9144000" cy="2619900"/>
          </a:xfrm>
          <a:prstGeom prst="rect">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2"/>
          <p:cNvSpPr txBox="1"/>
          <p:nvPr>
            <p:ph idx="4294967295" type="ctrTitle"/>
          </p:nvPr>
        </p:nvSpPr>
        <p:spPr>
          <a:xfrm>
            <a:off x="582500" y="1650475"/>
            <a:ext cx="5025300" cy="154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0">
                <a:solidFill>
                  <a:srgbClr val="4ECDC4"/>
                </a:solidFill>
              </a:rPr>
              <a:t>Hello!</a:t>
            </a:r>
            <a:endParaRPr sz="12000">
              <a:solidFill>
                <a:srgbClr val="4ECDC4"/>
              </a:solidFill>
            </a:endParaRPr>
          </a:p>
        </p:txBody>
      </p:sp>
      <p:sp>
        <p:nvSpPr>
          <p:cNvPr id="60" name="Google Shape;60;p12"/>
          <p:cNvSpPr txBox="1"/>
          <p:nvPr>
            <p:ph idx="4294967295" type="subTitle"/>
          </p:nvPr>
        </p:nvSpPr>
        <p:spPr>
          <a:xfrm>
            <a:off x="701973" y="2917875"/>
            <a:ext cx="6564000" cy="83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4000"/>
              <a:t>We're Jasmine &amp; Maria</a:t>
            </a:r>
            <a:endParaRPr b="1" sz="4000"/>
          </a:p>
          <a:p>
            <a:pPr indent="0" lvl="0" marL="0" rtl="0" algn="l">
              <a:spcBef>
                <a:spcPts val="600"/>
              </a:spcBef>
              <a:spcAft>
                <a:spcPts val="0"/>
              </a:spcAft>
              <a:buNone/>
            </a:pPr>
            <a:r>
              <a:rPr lang="en" sz="1600"/>
              <a:t>                                  DePaul University &amp; New College of Florida</a:t>
            </a:r>
            <a:endParaRPr sz="1600"/>
          </a:p>
        </p:txBody>
      </p:sp>
      <p:sp>
        <p:nvSpPr>
          <p:cNvPr id="61" name="Google Shape;61;p12"/>
          <p:cNvSpPr txBox="1"/>
          <p:nvPr>
            <p:ph idx="4294967295" type="body"/>
          </p:nvPr>
        </p:nvSpPr>
        <p:spPr>
          <a:xfrm>
            <a:off x="701975" y="4695175"/>
            <a:ext cx="7852200" cy="2253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We built an enhanced grocery delivery app</a:t>
            </a:r>
            <a:endParaRPr sz="2000"/>
          </a:p>
          <a:p>
            <a:pPr indent="-355600" lvl="0" marL="457200" rtl="0" algn="l">
              <a:spcBef>
                <a:spcPts val="0"/>
              </a:spcBef>
              <a:spcAft>
                <a:spcPts val="0"/>
              </a:spcAft>
              <a:buSzPts val="2000"/>
              <a:buChar char="▣"/>
            </a:pPr>
            <a:r>
              <a:rPr lang="en" sz="2000"/>
              <a:t>The global e-commerce market is expected to grow at a compound annual growth rate of </a:t>
            </a:r>
            <a:r>
              <a:rPr b="1" lang="en" sz="2000"/>
              <a:t>14.7% </a:t>
            </a:r>
            <a:r>
              <a:rPr lang="en" sz="2000"/>
              <a:t>from 2020 to 2027</a:t>
            </a:r>
            <a:endParaRPr sz="2000"/>
          </a:p>
        </p:txBody>
      </p:sp>
      <p:sp>
        <p:nvSpPr>
          <p:cNvPr id="62" name="Google Shape;62;p12"/>
          <p:cNvSpPr/>
          <p:nvPr/>
        </p:nvSpPr>
        <p:spPr>
          <a:xfrm>
            <a:off x="813273" y="4557464"/>
            <a:ext cx="1533600" cy="137700"/>
          </a:xfrm>
          <a:prstGeom prst="rect">
            <a:avLst/>
          </a:pr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54F5B"/>
                </a:solidFill>
              </a:rPr>
              <a:t>z</a:t>
            </a:r>
            <a:endParaRPr>
              <a:solidFill>
                <a:srgbClr val="454F5B"/>
              </a:solidFill>
            </a:endParaRPr>
          </a:p>
        </p:txBody>
      </p:sp>
      <p:grpSp>
        <p:nvGrpSpPr>
          <p:cNvPr id="63" name="Google Shape;63;p12"/>
          <p:cNvGrpSpPr/>
          <p:nvPr/>
        </p:nvGrpSpPr>
        <p:grpSpPr>
          <a:xfrm>
            <a:off x="7030087" y="217557"/>
            <a:ext cx="1621347" cy="1216849"/>
            <a:chOff x="6984485" y="317471"/>
            <a:chExt cx="1479602" cy="1150467"/>
          </a:xfrm>
        </p:grpSpPr>
        <p:grpSp>
          <p:nvGrpSpPr>
            <p:cNvPr id="64" name="Google Shape;64;p12"/>
            <p:cNvGrpSpPr/>
            <p:nvPr/>
          </p:nvGrpSpPr>
          <p:grpSpPr>
            <a:xfrm>
              <a:off x="6984485" y="317471"/>
              <a:ext cx="1075937" cy="1047989"/>
              <a:chOff x="5926225" y="921350"/>
              <a:chExt cx="517800" cy="504350"/>
            </a:xfrm>
          </p:grpSpPr>
          <p:sp>
            <p:nvSpPr>
              <p:cNvPr id="65" name="Google Shape;65;p12"/>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cap="flat" cmpd="sng" w="28575">
                <a:solidFill>
                  <a:srgbClr val="0000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cap="flat" cmpd="sng" w="28575">
                <a:solidFill>
                  <a:srgbClr val="0000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2"/>
            <p:cNvSpPr/>
            <p:nvPr/>
          </p:nvSpPr>
          <p:spPr>
            <a:xfrm>
              <a:off x="7466798" y="90456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5839200" y="4803950"/>
            <a:ext cx="3304800" cy="191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rgbClr val="4ECDC4"/>
                </a:solidFill>
              </a:rPr>
              <a:t>1.</a:t>
            </a:r>
            <a:endParaRPr sz="9600">
              <a:solidFill>
                <a:srgbClr val="4ECDC4"/>
              </a:solidFill>
            </a:endParaRPr>
          </a:p>
          <a:p>
            <a:pPr indent="0" lvl="0" marL="0" rtl="0" algn="r">
              <a:spcBef>
                <a:spcPts val="0"/>
              </a:spcBef>
              <a:spcAft>
                <a:spcPts val="0"/>
              </a:spcAft>
              <a:buNone/>
            </a:pPr>
            <a:r>
              <a:rPr lang="en"/>
              <a:t>User User </a:t>
            </a:r>
            <a:r>
              <a:rPr lang="en">
                <a:highlight>
                  <a:srgbClr val="C7F464"/>
                </a:highlight>
              </a:rPr>
              <a:t>User Login</a:t>
            </a:r>
            <a:endParaRPr>
              <a:highlight>
                <a:srgbClr val="C7F464"/>
              </a:highlight>
            </a:endParaRPr>
          </a:p>
        </p:txBody>
      </p:sp>
      <p:grpSp>
        <p:nvGrpSpPr>
          <p:cNvPr id="73" name="Google Shape;73;p13"/>
          <p:cNvGrpSpPr/>
          <p:nvPr/>
        </p:nvGrpSpPr>
        <p:grpSpPr>
          <a:xfrm>
            <a:off x="6446155" y="4223381"/>
            <a:ext cx="1427002" cy="1484820"/>
            <a:chOff x="2360551" y="2948492"/>
            <a:chExt cx="816129" cy="945685"/>
          </a:xfrm>
        </p:grpSpPr>
        <p:grpSp>
          <p:nvGrpSpPr>
            <p:cNvPr id="74" name="Google Shape;74;p13"/>
            <p:cNvGrpSpPr/>
            <p:nvPr/>
          </p:nvGrpSpPr>
          <p:grpSpPr>
            <a:xfrm>
              <a:off x="2701378" y="2948492"/>
              <a:ext cx="170502" cy="425733"/>
              <a:chOff x="3386850" y="2264625"/>
              <a:chExt cx="203950" cy="509250"/>
            </a:xfrm>
          </p:grpSpPr>
          <p:sp>
            <p:nvSpPr>
              <p:cNvPr id="75" name="Google Shape;75;p13"/>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13"/>
            <p:cNvGrpSpPr/>
            <p:nvPr/>
          </p:nvGrpSpPr>
          <p:grpSpPr>
            <a:xfrm>
              <a:off x="2500426" y="3002602"/>
              <a:ext cx="139863" cy="317513"/>
              <a:chOff x="4753325" y="2329350"/>
              <a:chExt cx="167300" cy="379800"/>
            </a:xfrm>
          </p:grpSpPr>
          <p:sp>
            <p:nvSpPr>
              <p:cNvPr id="78" name="Google Shape;78;p13"/>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13"/>
            <p:cNvGrpSpPr/>
            <p:nvPr/>
          </p:nvGrpSpPr>
          <p:grpSpPr>
            <a:xfrm>
              <a:off x="2711553" y="3472519"/>
              <a:ext cx="145004" cy="421657"/>
              <a:chOff x="4076175" y="2267050"/>
              <a:chExt cx="173450" cy="504375"/>
            </a:xfrm>
          </p:grpSpPr>
          <p:sp>
            <p:nvSpPr>
              <p:cNvPr id="81" name="Google Shape;81;p13"/>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13"/>
            <p:cNvGrpSpPr/>
            <p:nvPr/>
          </p:nvGrpSpPr>
          <p:grpSpPr>
            <a:xfrm>
              <a:off x="2853778" y="3100892"/>
              <a:ext cx="170502" cy="425733"/>
              <a:chOff x="3386850" y="2264625"/>
              <a:chExt cx="203950" cy="509250"/>
            </a:xfrm>
          </p:grpSpPr>
          <p:sp>
            <p:nvSpPr>
              <p:cNvPr id="84" name="Google Shape;84;p13"/>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13"/>
            <p:cNvGrpSpPr/>
            <p:nvPr/>
          </p:nvGrpSpPr>
          <p:grpSpPr>
            <a:xfrm>
              <a:off x="2360551" y="3270240"/>
              <a:ext cx="139863" cy="317513"/>
              <a:chOff x="4753325" y="2329350"/>
              <a:chExt cx="167300" cy="379800"/>
            </a:xfrm>
          </p:grpSpPr>
          <p:sp>
            <p:nvSpPr>
              <p:cNvPr id="87" name="Google Shape;87;p13"/>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13"/>
            <p:cNvGrpSpPr/>
            <p:nvPr/>
          </p:nvGrpSpPr>
          <p:grpSpPr>
            <a:xfrm>
              <a:off x="2566553" y="3218169"/>
              <a:ext cx="145004" cy="421657"/>
              <a:chOff x="4076175" y="2267050"/>
              <a:chExt cx="173450" cy="504375"/>
            </a:xfrm>
          </p:grpSpPr>
          <p:sp>
            <p:nvSpPr>
              <p:cNvPr id="90" name="Google Shape;90;p13"/>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13"/>
            <p:cNvGrpSpPr/>
            <p:nvPr/>
          </p:nvGrpSpPr>
          <p:grpSpPr>
            <a:xfrm>
              <a:off x="3006178" y="3253292"/>
              <a:ext cx="170502" cy="425733"/>
              <a:chOff x="3386850" y="2264625"/>
              <a:chExt cx="203950" cy="509250"/>
            </a:xfrm>
          </p:grpSpPr>
          <p:sp>
            <p:nvSpPr>
              <p:cNvPr id="93" name="Google Shape;93;p13"/>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13"/>
            <p:cNvGrpSpPr/>
            <p:nvPr/>
          </p:nvGrpSpPr>
          <p:grpSpPr>
            <a:xfrm>
              <a:off x="2500426" y="3524590"/>
              <a:ext cx="139863" cy="317513"/>
              <a:chOff x="4753325" y="2329350"/>
              <a:chExt cx="167300" cy="379800"/>
            </a:xfrm>
          </p:grpSpPr>
          <p:sp>
            <p:nvSpPr>
              <p:cNvPr id="96" name="Google Shape;96;p13"/>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3"/>
            <p:cNvGrpSpPr/>
            <p:nvPr/>
          </p:nvGrpSpPr>
          <p:grpSpPr>
            <a:xfrm>
              <a:off x="2866528" y="3472519"/>
              <a:ext cx="145004" cy="421657"/>
              <a:chOff x="4076175" y="2267050"/>
              <a:chExt cx="173450" cy="504375"/>
            </a:xfrm>
          </p:grpSpPr>
          <p:sp>
            <p:nvSpPr>
              <p:cNvPr id="99" name="Google Shape;99;p13"/>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1" name="Google Shape;101;p13"/>
          <p:cNvPicPr preferRelativeResize="0"/>
          <p:nvPr/>
        </p:nvPicPr>
        <p:blipFill>
          <a:blip r:embed="rId3">
            <a:alphaModFix/>
          </a:blip>
          <a:stretch>
            <a:fillRect/>
          </a:stretch>
        </p:blipFill>
        <p:spPr>
          <a:xfrm>
            <a:off x="910600" y="310150"/>
            <a:ext cx="3172575" cy="6104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4"/>
          <p:cNvPicPr preferRelativeResize="0"/>
          <p:nvPr/>
        </p:nvPicPr>
        <p:blipFill>
          <a:blip r:embed="rId3">
            <a:alphaModFix/>
          </a:blip>
          <a:stretch>
            <a:fillRect/>
          </a:stretch>
        </p:blipFill>
        <p:spPr>
          <a:xfrm>
            <a:off x="816075" y="1535050"/>
            <a:ext cx="1570575" cy="1276100"/>
          </a:xfrm>
          <a:prstGeom prst="rect">
            <a:avLst/>
          </a:prstGeom>
          <a:noFill/>
          <a:ln>
            <a:noFill/>
          </a:ln>
        </p:spPr>
      </p:pic>
      <p:pic>
        <p:nvPicPr>
          <p:cNvPr id="107" name="Google Shape;107;p14"/>
          <p:cNvPicPr preferRelativeResize="0"/>
          <p:nvPr/>
        </p:nvPicPr>
        <p:blipFill>
          <a:blip r:embed="rId4">
            <a:alphaModFix/>
          </a:blip>
          <a:stretch>
            <a:fillRect/>
          </a:stretch>
        </p:blipFill>
        <p:spPr>
          <a:xfrm>
            <a:off x="1814075" y="0"/>
            <a:ext cx="1711875" cy="6919625"/>
          </a:xfrm>
          <a:prstGeom prst="rect">
            <a:avLst/>
          </a:prstGeom>
          <a:noFill/>
          <a:ln>
            <a:noFill/>
          </a:ln>
        </p:spPr>
      </p:pic>
      <p:sp>
        <p:nvSpPr>
          <p:cNvPr id="108" name="Google Shape;108;p14"/>
          <p:cNvSpPr txBox="1"/>
          <p:nvPr>
            <p:ph idx="4294967295" type="ctrTitle"/>
          </p:nvPr>
        </p:nvSpPr>
        <p:spPr>
          <a:xfrm>
            <a:off x="121675" y="1832225"/>
            <a:ext cx="3282600" cy="182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600">
                <a:solidFill>
                  <a:srgbClr val="4ECDC4"/>
                </a:solidFill>
              </a:rPr>
              <a:t>2</a:t>
            </a:r>
            <a:r>
              <a:rPr lang="en" sz="9600">
                <a:solidFill>
                  <a:srgbClr val="4ECDC4"/>
                </a:solidFill>
              </a:rPr>
              <a:t>.</a:t>
            </a:r>
            <a:endParaRPr sz="9600">
              <a:solidFill>
                <a:srgbClr val="4ECDC4"/>
              </a:solidFill>
            </a:endParaRPr>
          </a:p>
          <a:p>
            <a:pPr indent="0" lvl="0" marL="0" rtl="0" algn="l">
              <a:spcBef>
                <a:spcPts val="0"/>
              </a:spcBef>
              <a:spcAft>
                <a:spcPts val="0"/>
              </a:spcAft>
              <a:buNone/>
            </a:pPr>
            <a:r>
              <a:rPr lang="en"/>
              <a:t>Find Stores &amp; Purchase</a:t>
            </a:r>
            <a:endParaRPr/>
          </a:p>
        </p:txBody>
      </p:sp>
      <p:grpSp>
        <p:nvGrpSpPr>
          <p:cNvPr id="109" name="Google Shape;109;p14"/>
          <p:cNvGrpSpPr/>
          <p:nvPr/>
        </p:nvGrpSpPr>
        <p:grpSpPr>
          <a:xfrm>
            <a:off x="566201" y="3957861"/>
            <a:ext cx="1329843" cy="936965"/>
            <a:chOff x="1921475" y="3695200"/>
            <a:chExt cx="438400" cy="349875"/>
          </a:xfrm>
        </p:grpSpPr>
        <p:sp>
          <p:nvSpPr>
            <p:cNvPr id="110" name="Google Shape;110;p14"/>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14"/>
          <p:cNvGrpSpPr/>
          <p:nvPr/>
        </p:nvGrpSpPr>
        <p:grpSpPr>
          <a:xfrm>
            <a:off x="1254648" y="3659214"/>
            <a:ext cx="318516" cy="370076"/>
            <a:chOff x="3972400" y="4996350"/>
            <a:chExt cx="381000" cy="442675"/>
          </a:xfrm>
        </p:grpSpPr>
        <p:sp>
          <p:nvSpPr>
            <p:cNvPr id="114" name="Google Shape;114;p14"/>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 name="Google Shape;116;p14"/>
          <p:cNvPicPr preferRelativeResize="0"/>
          <p:nvPr/>
        </p:nvPicPr>
        <p:blipFill>
          <a:blip r:embed="rId5">
            <a:alphaModFix/>
          </a:blip>
          <a:stretch>
            <a:fillRect/>
          </a:stretch>
        </p:blipFill>
        <p:spPr>
          <a:xfrm>
            <a:off x="4505800" y="152400"/>
            <a:ext cx="3414562" cy="6553201"/>
          </a:xfrm>
          <a:prstGeom prst="rect">
            <a:avLst/>
          </a:prstGeom>
          <a:noFill/>
          <a:ln>
            <a:noFill/>
          </a:ln>
        </p:spPr>
      </p:pic>
      <p:pic>
        <p:nvPicPr>
          <p:cNvPr id="117" name="Google Shape;117;p14"/>
          <p:cNvPicPr preferRelativeResize="0"/>
          <p:nvPr/>
        </p:nvPicPr>
        <p:blipFill>
          <a:blip r:embed="rId6">
            <a:alphaModFix/>
          </a:blip>
          <a:stretch>
            <a:fillRect/>
          </a:stretch>
        </p:blipFill>
        <p:spPr>
          <a:xfrm>
            <a:off x="4623825" y="106675"/>
            <a:ext cx="3455375" cy="663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5"/>
          <p:cNvSpPr txBox="1"/>
          <p:nvPr>
            <p:ph type="ctrTitle"/>
          </p:nvPr>
        </p:nvSpPr>
        <p:spPr>
          <a:xfrm>
            <a:off x="5705950" y="4185025"/>
            <a:ext cx="3346200" cy="2490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9600">
                <a:solidFill>
                  <a:srgbClr val="C7F464"/>
                </a:solidFill>
              </a:rPr>
              <a:t>3.</a:t>
            </a:r>
            <a:endParaRPr sz="9600">
              <a:solidFill>
                <a:srgbClr val="C7F464"/>
              </a:solidFill>
            </a:endParaRPr>
          </a:p>
          <a:p>
            <a:pPr indent="0" lvl="0" marL="0" rtl="0" algn="r">
              <a:spcBef>
                <a:spcPts val="0"/>
              </a:spcBef>
              <a:spcAft>
                <a:spcPts val="0"/>
              </a:spcAft>
              <a:buNone/>
            </a:pPr>
            <a:r>
              <a:rPr lang="en" sz="3000">
                <a:solidFill>
                  <a:srgbClr val="4ECDC4"/>
                </a:solidFill>
              </a:rPr>
              <a:t>Search to promote personalization</a:t>
            </a:r>
            <a:endParaRPr sz="3000">
              <a:solidFill>
                <a:srgbClr val="4ECDC4"/>
              </a:solidFill>
            </a:endParaRPr>
          </a:p>
        </p:txBody>
      </p:sp>
      <p:grpSp>
        <p:nvGrpSpPr>
          <p:cNvPr id="123" name="Google Shape;123;p15"/>
          <p:cNvGrpSpPr/>
          <p:nvPr/>
        </p:nvGrpSpPr>
        <p:grpSpPr>
          <a:xfrm>
            <a:off x="5931441" y="3995216"/>
            <a:ext cx="1523290" cy="1047912"/>
            <a:chOff x="3918650" y="293075"/>
            <a:chExt cx="488500" cy="412775"/>
          </a:xfrm>
        </p:grpSpPr>
        <p:sp>
          <p:nvSpPr>
            <p:cNvPr id="124" name="Google Shape;124;p15"/>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454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5"/>
          <p:cNvSpPr txBox="1"/>
          <p:nvPr>
            <p:ph idx="1" type="subTitle"/>
          </p:nvPr>
        </p:nvSpPr>
        <p:spPr>
          <a:xfrm>
            <a:off x="5882025" y="484325"/>
            <a:ext cx="2953500" cy="282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Finding stores that carry a certain recipe should be easy!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This aids quick access and lessens churn.</a:t>
            </a:r>
            <a:endParaRPr/>
          </a:p>
        </p:txBody>
      </p:sp>
      <p:pic>
        <p:nvPicPr>
          <p:cNvPr id="128" name="Google Shape;128;p15"/>
          <p:cNvPicPr preferRelativeResize="0"/>
          <p:nvPr/>
        </p:nvPicPr>
        <p:blipFill>
          <a:blip r:embed="rId3">
            <a:alphaModFix/>
          </a:blip>
          <a:stretch>
            <a:fillRect/>
          </a:stretch>
        </p:blipFill>
        <p:spPr>
          <a:xfrm>
            <a:off x="1266500" y="152400"/>
            <a:ext cx="3414562" cy="6553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691200" y="0"/>
            <a:ext cx="7761600" cy="12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Features</a:t>
            </a:r>
            <a:endParaRPr/>
          </a:p>
        </p:txBody>
      </p:sp>
      <p:sp>
        <p:nvSpPr>
          <p:cNvPr id="134" name="Google Shape;134;p16"/>
          <p:cNvSpPr txBox="1"/>
          <p:nvPr>
            <p:ph idx="1" type="body"/>
          </p:nvPr>
        </p:nvSpPr>
        <p:spPr>
          <a:xfrm>
            <a:off x="691200" y="1792504"/>
            <a:ext cx="7761600" cy="44121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Clr>
                <a:srgbClr val="C7F464"/>
              </a:buClr>
              <a:buSzPts val="2400"/>
              <a:buChar char="▣"/>
            </a:pPr>
            <a:r>
              <a:rPr lang="en"/>
              <a:t>Cost splitting between friends</a:t>
            </a:r>
            <a:endParaRPr/>
          </a:p>
          <a:p>
            <a:pPr indent="-381000" lvl="0" marL="457200" rtl="0" algn="l">
              <a:lnSpc>
                <a:spcPct val="115000"/>
              </a:lnSpc>
              <a:spcBef>
                <a:spcPts val="0"/>
              </a:spcBef>
              <a:spcAft>
                <a:spcPts val="0"/>
              </a:spcAft>
              <a:buClr>
                <a:srgbClr val="C7F464"/>
              </a:buClr>
              <a:buSzPts val="2400"/>
              <a:buChar char="▣"/>
            </a:pPr>
            <a:r>
              <a:rPr lang="en"/>
              <a:t>Personalized Cart image</a:t>
            </a:r>
            <a:endParaRPr/>
          </a:p>
          <a:p>
            <a:pPr indent="-381000" lvl="0" marL="457200" rtl="0" algn="l">
              <a:lnSpc>
                <a:spcPct val="115000"/>
              </a:lnSpc>
              <a:spcBef>
                <a:spcPts val="0"/>
              </a:spcBef>
              <a:spcAft>
                <a:spcPts val="0"/>
              </a:spcAft>
              <a:buClr>
                <a:srgbClr val="C7F464"/>
              </a:buClr>
              <a:buSzPts val="2400"/>
              <a:buChar char="▣"/>
            </a:pPr>
            <a:r>
              <a:rPr lang="en"/>
              <a:t>Products fly to cart animation</a:t>
            </a:r>
            <a:endParaRPr/>
          </a:p>
          <a:p>
            <a:pPr indent="-381000" lvl="0" marL="457200" rtl="0" algn="l">
              <a:lnSpc>
                <a:spcPct val="115000"/>
              </a:lnSpc>
              <a:spcBef>
                <a:spcPts val="0"/>
              </a:spcBef>
              <a:spcAft>
                <a:spcPts val="0"/>
              </a:spcAft>
              <a:buClr>
                <a:srgbClr val="C7F464"/>
              </a:buClr>
              <a:buSzPts val="2400"/>
              <a:buChar char="▣"/>
            </a:pPr>
            <a:r>
              <a:rPr lang="en"/>
              <a:t>Promote recipes during holiday times to onboard users to the personalization feature</a:t>
            </a:r>
            <a:endParaRPr/>
          </a:p>
        </p:txBody>
      </p:sp>
      <p:grpSp>
        <p:nvGrpSpPr>
          <p:cNvPr id="135" name="Google Shape;135;p16"/>
          <p:cNvGrpSpPr/>
          <p:nvPr/>
        </p:nvGrpSpPr>
        <p:grpSpPr>
          <a:xfrm>
            <a:off x="7604740" y="262096"/>
            <a:ext cx="1181605" cy="1292108"/>
            <a:chOff x="1620202" y="1561737"/>
            <a:chExt cx="807770" cy="807770"/>
          </a:xfrm>
        </p:grpSpPr>
        <p:grpSp>
          <p:nvGrpSpPr>
            <p:cNvPr id="136" name="Google Shape;136;p16"/>
            <p:cNvGrpSpPr/>
            <p:nvPr/>
          </p:nvGrpSpPr>
          <p:grpSpPr>
            <a:xfrm>
              <a:off x="1810206" y="1807366"/>
              <a:ext cx="427781" cy="316489"/>
              <a:chOff x="5255200" y="3006475"/>
              <a:chExt cx="511700" cy="378575"/>
            </a:xfrm>
          </p:grpSpPr>
          <p:sp>
            <p:nvSpPr>
              <p:cNvPr id="137" name="Google Shape;137;p16"/>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6"/>
            <p:cNvGrpSpPr/>
            <p:nvPr/>
          </p:nvGrpSpPr>
          <p:grpSpPr>
            <a:xfrm>
              <a:off x="1620202" y="1561737"/>
              <a:ext cx="807770" cy="807770"/>
              <a:chOff x="3782700" y="1538288"/>
              <a:chExt cx="1578600" cy="1578600"/>
            </a:xfrm>
          </p:grpSpPr>
          <p:sp>
            <p:nvSpPr>
              <p:cNvPr id="140" name="Google Shape;140;p16"/>
              <p:cNvSpPr/>
              <p:nvPr/>
            </p:nvSpPr>
            <p:spPr>
              <a:xfrm>
                <a:off x="3782700" y="27574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rot="-5400000">
                <a:off x="5001900" y="27574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rot="5400000">
                <a:off x="3782700" y="15382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10800000">
                <a:off x="5001900" y="15382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 name="Shape 147"/>
        <p:cNvGrpSpPr/>
        <p:nvPr/>
      </p:nvGrpSpPr>
      <p:grpSpPr>
        <a:xfrm>
          <a:off x="0" y="0"/>
          <a:ext cx="0" cy="0"/>
          <a:chOff x="0" y="0"/>
          <a:chExt cx="0" cy="0"/>
        </a:xfrm>
      </p:grpSpPr>
      <p:pic>
        <p:nvPicPr>
          <p:cNvPr descr="rainlake.jpg" id="148" name="Google Shape;148;p17"/>
          <p:cNvPicPr preferRelativeResize="0"/>
          <p:nvPr/>
        </p:nvPicPr>
        <p:blipFill>
          <a:blip r:embed="rId3">
            <a:alphaModFix/>
          </a:blip>
          <a:stretch>
            <a:fillRect/>
          </a:stretch>
        </p:blipFill>
        <p:spPr>
          <a:xfrm>
            <a:off x="0" y="0"/>
            <a:ext cx="9144000" cy="6858000"/>
          </a:xfrm>
          <a:prstGeom prst="rect">
            <a:avLst/>
          </a:prstGeom>
          <a:noFill/>
          <a:ln>
            <a:noFill/>
          </a:ln>
        </p:spPr>
      </p:pic>
      <p:sp>
        <p:nvSpPr>
          <p:cNvPr id="149" name="Google Shape;149;p17"/>
          <p:cNvSpPr txBox="1"/>
          <p:nvPr>
            <p:ph type="title"/>
          </p:nvPr>
        </p:nvSpPr>
        <p:spPr>
          <a:xfrm>
            <a:off x="2671800" y="2123600"/>
            <a:ext cx="3800400" cy="26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Thank you!</a:t>
            </a:r>
            <a:endParaRPr>
              <a:solidFill>
                <a:srgbClr val="FFFFFF"/>
              </a:solidFill>
            </a:endParaRPr>
          </a:p>
        </p:txBody>
      </p:sp>
      <p:grpSp>
        <p:nvGrpSpPr>
          <p:cNvPr id="150" name="Google Shape;150;p17"/>
          <p:cNvGrpSpPr/>
          <p:nvPr/>
        </p:nvGrpSpPr>
        <p:grpSpPr>
          <a:xfrm>
            <a:off x="3266419" y="2123498"/>
            <a:ext cx="2611162" cy="2611004"/>
            <a:chOff x="3782700" y="1538287"/>
            <a:chExt cx="1578600" cy="1578600"/>
          </a:xfrm>
        </p:grpSpPr>
        <p:sp>
          <p:nvSpPr>
            <p:cNvPr id="151" name="Google Shape;151;p17"/>
            <p:cNvSpPr/>
            <p:nvPr/>
          </p:nvSpPr>
          <p:spPr>
            <a:xfrm>
              <a:off x="3782700" y="27574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rot="-5400000">
              <a:off x="5001900" y="2757487"/>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rot="5400000">
              <a:off x="3782700" y="15382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rot="10800000">
              <a:off x="5001900" y="1538287"/>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7"/>
          <p:cNvSpPr txBox="1"/>
          <p:nvPr>
            <p:ph idx="4294967295" type="subTitle"/>
          </p:nvPr>
        </p:nvSpPr>
        <p:spPr>
          <a:xfrm>
            <a:off x="735250" y="4929075"/>
            <a:ext cx="7562700" cy="835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4000">
                <a:highlight>
                  <a:srgbClr val="FFFFFF"/>
                </a:highlight>
              </a:rPr>
              <a:t>Any questions?</a:t>
            </a:r>
            <a:endParaRPr b="1" sz="4000">
              <a:highlight>
                <a:srgbClr val="FFFFFF"/>
              </a:highlight>
            </a:endParaRPr>
          </a:p>
          <a:p>
            <a:pPr indent="0" lvl="0" marL="0" rtl="0" algn="ctr">
              <a:spcBef>
                <a:spcPts val="600"/>
              </a:spcBef>
              <a:spcAft>
                <a:spcPts val="0"/>
              </a:spcAft>
              <a:buNone/>
            </a:pPr>
            <a:r>
              <a:rPr b="1" lang="en" sz="2000">
                <a:solidFill>
                  <a:srgbClr val="FFFFFF"/>
                </a:solidFill>
              </a:rPr>
              <a:t>Our GitHub: https://github.com/Happy-Rapid-Cart/Instacart2020/</a:t>
            </a:r>
            <a:endParaRPr b="1" sz="2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691200" y="0"/>
            <a:ext cx="7761600" cy="12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161" name="Google Shape;161;p18"/>
          <p:cNvSpPr txBox="1"/>
          <p:nvPr>
            <p:ph idx="1" type="body"/>
          </p:nvPr>
        </p:nvSpPr>
        <p:spPr>
          <a:xfrm>
            <a:off x="691200" y="1811604"/>
            <a:ext cx="7761600" cy="441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rgbClr val="454F5B"/>
                </a:solidFill>
              </a:rPr>
              <a:t>Special thanks to all the people who made and released these awesome resources for free:</a:t>
            </a:r>
            <a:endParaRPr sz="2400">
              <a:solidFill>
                <a:srgbClr val="454F5B"/>
              </a:solidFill>
            </a:endParaRPr>
          </a:p>
          <a:p>
            <a:pPr indent="-381000" lvl="0" marL="457200" rtl="0" algn="l">
              <a:lnSpc>
                <a:spcPct val="115000"/>
              </a:lnSpc>
              <a:spcBef>
                <a:spcPts val="600"/>
              </a:spcBef>
              <a:spcAft>
                <a:spcPts val="0"/>
              </a:spcAft>
              <a:buClr>
                <a:srgbClr val="C7F464"/>
              </a:buClr>
              <a:buSzPts val="2400"/>
              <a:buChar char="▣"/>
            </a:pPr>
            <a:r>
              <a:rPr lang="en" sz="2400">
                <a:solidFill>
                  <a:srgbClr val="454F5B"/>
                </a:solidFill>
              </a:rPr>
              <a:t>Presentation template by </a:t>
            </a:r>
            <a:r>
              <a:rPr lang="en" sz="2400" u="sng">
                <a:solidFill>
                  <a:srgbClr val="454F5B"/>
                </a:solidFill>
                <a:hlinkClick r:id="rId3">
                  <a:extLst>
                    <a:ext uri="{A12FA001-AC4F-418D-AE19-62706E023703}">
                      <ahyp:hlinkClr val="tx"/>
                    </a:ext>
                  </a:extLst>
                </a:hlinkClick>
              </a:rPr>
              <a:t>SlidesCarnival</a:t>
            </a:r>
            <a:endParaRPr sz="2400">
              <a:solidFill>
                <a:srgbClr val="454F5B"/>
              </a:solidFill>
            </a:endParaRPr>
          </a:p>
          <a:p>
            <a:pPr indent="-381000" lvl="0" marL="457200" rtl="0" algn="l">
              <a:lnSpc>
                <a:spcPct val="115000"/>
              </a:lnSpc>
              <a:spcBef>
                <a:spcPts val="0"/>
              </a:spcBef>
              <a:spcAft>
                <a:spcPts val="0"/>
              </a:spcAft>
              <a:buClr>
                <a:srgbClr val="C7F464"/>
              </a:buClr>
              <a:buSzPts val="2400"/>
              <a:buChar char="▣"/>
            </a:pPr>
            <a:r>
              <a:rPr lang="en" sz="2400">
                <a:solidFill>
                  <a:srgbClr val="454F5B"/>
                </a:solidFill>
              </a:rPr>
              <a:t>Photographs by </a:t>
            </a:r>
            <a:r>
              <a:rPr lang="en" sz="2400" u="sng">
                <a:solidFill>
                  <a:srgbClr val="454F5B"/>
                </a:solidFill>
                <a:hlinkClick r:id="rId4">
                  <a:extLst>
                    <a:ext uri="{A12FA001-AC4F-418D-AE19-62706E023703}">
                      <ahyp:hlinkClr val="tx"/>
                    </a:ext>
                  </a:extLst>
                </a:hlinkClick>
              </a:rPr>
              <a:t>Unsplash</a:t>
            </a:r>
            <a:endParaRPr sz="2400">
              <a:solidFill>
                <a:srgbClr val="454F5B"/>
              </a:solidFill>
            </a:endParaRPr>
          </a:p>
        </p:txBody>
      </p:sp>
      <p:grpSp>
        <p:nvGrpSpPr>
          <p:cNvPr id="162" name="Google Shape;162;p18"/>
          <p:cNvGrpSpPr/>
          <p:nvPr/>
        </p:nvGrpSpPr>
        <p:grpSpPr>
          <a:xfrm>
            <a:off x="7604740" y="262096"/>
            <a:ext cx="1181605" cy="1292108"/>
            <a:chOff x="1620202" y="1561737"/>
            <a:chExt cx="807770" cy="807770"/>
          </a:xfrm>
        </p:grpSpPr>
        <p:grpSp>
          <p:nvGrpSpPr>
            <p:cNvPr id="163" name="Google Shape;163;p18"/>
            <p:cNvGrpSpPr/>
            <p:nvPr/>
          </p:nvGrpSpPr>
          <p:grpSpPr>
            <a:xfrm>
              <a:off x="1810206" y="1807366"/>
              <a:ext cx="427781" cy="316489"/>
              <a:chOff x="5255200" y="3006475"/>
              <a:chExt cx="511700" cy="378575"/>
            </a:xfrm>
          </p:grpSpPr>
          <p:sp>
            <p:nvSpPr>
              <p:cNvPr id="164" name="Google Shape;164;p18"/>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8"/>
            <p:cNvGrpSpPr/>
            <p:nvPr/>
          </p:nvGrpSpPr>
          <p:grpSpPr>
            <a:xfrm>
              <a:off x="1620202" y="1561737"/>
              <a:ext cx="807770" cy="807770"/>
              <a:chOff x="3782700" y="1538288"/>
              <a:chExt cx="1578600" cy="1578600"/>
            </a:xfrm>
          </p:grpSpPr>
          <p:sp>
            <p:nvSpPr>
              <p:cNvPr id="167" name="Google Shape;167;p18"/>
              <p:cNvSpPr/>
              <p:nvPr/>
            </p:nvSpPr>
            <p:spPr>
              <a:xfrm>
                <a:off x="3782700" y="27574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rot="-5400000">
                <a:off x="5001900" y="27574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rot="5400000">
                <a:off x="3782700" y="15382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rot="10800000">
                <a:off x="5001900" y="1538288"/>
                <a:ext cx="359400" cy="359400"/>
              </a:xfrm>
              <a:prstGeom prst="corner">
                <a:avLst>
                  <a:gd fmla="val 50000" name="adj1"/>
                  <a:gd fmla="val 50000" name="adj2"/>
                </a:avLst>
              </a:prstGeom>
              <a:solidFill>
                <a:srgbClr val="C7F4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691200" y="0"/>
            <a:ext cx="7761600" cy="12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Appendix: Core Features</a:t>
            </a:r>
            <a:endParaRPr/>
          </a:p>
        </p:txBody>
      </p:sp>
      <p:sp>
        <p:nvSpPr>
          <p:cNvPr id="176" name="Google Shape;176;p19"/>
          <p:cNvSpPr txBox="1"/>
          <p:nvPr>
            <p:ph idx="1" type="body"/>
          </p:nvPr>
        </p:nvSpPr>
        <p:spPr>
          <a:xfrm>
            <a:off x="691200" y="1811604"/>
            <a:ext cx="7761600" cy="44121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t>local memory (userdefault dictionary, keeps the person logged in)</a:t>
            </a:r>
            <a:endParaRPr sz="1600"/>
          </a:p>
          <a:p>
            <a:pPr indent="-330200" lvl="0" marL="457200" rtl="0" algn="l">
              <a:spcBef>
                <a:spcPts val="0"/>
              </a:spcBef>
              <a:spcAft>
                <a:spcPts val="0"/>
              </a:spcAft>
              <a:buSzPts val="1600"/>
              <a:buChar char="▣"/>
            </a:pPr>
            <a:r>
              <a:rPr lang="en" sz="1600"/>
              <a:t>Parse to save user login and store their cart</a:t>
            </a:r>
            <a:endParaRPr sz="1600"/>
          </a:p>
          <a:p>
            <a:pPr indent="0" lvl="0" marL="457200" rtl="0" algn="l">
              <a:spcBef>
                <a:spcPts val="600"/>
              </a:spcBef>
              <a:spcAft>
                <a:spcPts val="0"/>
              </a:spcAft>
              <a:buNone/>
            </a:pPr>
            <a:r>
              <a:t/>
            </a:r>
            <a:endParaRPr sz="1600"/>
          </a:p>
          <a:p>
            <a:pPr indent="-330200" lvl="0" marL="457200" rtl="0" algn="l">
              <a:spcBef>
                <a:spcPts val="600"/>
              </a:spcBef>
              <a:spcAft>
                <a:spcPts val="0"/>
              </a:spcAft>
              <a:buSzPts val="1600"/>
              <a:buChar char="▣"/>
            </a:pPr>
            <a:r>
              <a:rPr lang="en" sz="1600"/>
              <a:t>user can search for products </a:t>
            </a:r>
            <a:endParaRPr sz="1600"/>
          </a:p>
          <a:p>
            <a:pPr indent="-330200" lvl="1" marL="914400" rtl="0" algn="l">
              <a:spcBef>
                <a:spcPts val="0"/>
              </a:spcBef>
              <a:spcAft>
                <a:spcPts val="0"/>
              </a:spcAft>
              <a:buSzPts val="1600"/>
              <a:buChar char="□"/>
            </a:pPr>
            <a:r>
              <a:rPr lang="en" sz="1600"/>
              <a:t>two APIs called to fetch stores and items</a:t>
            </a:r>
            <a:endParaRPr sz="1600"/>
          </a:p>
          <a:p>
            <a:pPr indent="-330200" lvl="0" marL="457200" rtl="0" algn="l">
              <a:spcBef>
                <a:spcPts val="0"/>
              </a:spcBef>
              <a:spcAft>
                <a:spcPts val="0"/>
              </a:spcAft>
              <a:buSzPts val="1600"/>
              <a:buChar char="▣"/>
            </a:pPr>
            <a:r>
              <a:rPr lang="en" sz="1600"/>
              <a:t>user picks a store</a:t>
            </a:r>
            <a:endParaRPr sz="1600"/>
          </a:p>
          <a:p>
            <a:pPr indent="-330200" lvl="0" marL="457200" rtl="0" algn="l">
              <a:spcBef>
                <a:spcPts val="0"/>
              </a:spcBef>
              <a:spcAft>
                <a:spcPts val="0"/>
              </a:spcAft>
              <a:buSzPts val="1600"/>
              <a:buChar char="▣"/>
            </a:pPr>
            <a:r>
              <a:rPr lang="en" sz="1600"/>
              <a:t>(hopefully) user can either pick a recipe or item to them see stores that sell it</a:t>
            </a:r>
            <a:endParaRPr sz="1600"/>
          </a:p>
          <a:p>
            <a:pPr indent="-330200" lvl="1" marL="914400" rtl="0" algn="l">
              <a:spcBef>
                <a:spcPts val="0"/>
              </a:spcBef>
              <a:spcAft>
                <a:spcPts val="0"/>
              </a:spcAft>
              <a:buSzPts val="1600"/>
              <a:buChar char="□"/>
            </a:pPr>
            <a:r>
              <a:rPr lang="en" sz="1600"/>
              <a:t>or user picks a store and buys food</a:t>
            </a:r>
            <a:endParaRPr sz="1600"/>
          </a:p>
          <a:p>
            <a:pPr indent="0" lvl="0" marL="914400" rtl="0" algn="l">
              <a:spcBef>
                <a:spcPts val="600"/>
              </a:spcBef>
              <a:spcAft>
                <a:spcPts val="0"/>
              </a:spcAft>
              <a:buNone/>
            </a:pPr>
            <a:r>
              <a:t/>
            </a:r>
            <a:endParaRPr sz="1600"/>
          </a:p>
          <a:p>
            <a:pPr indent="-330200" lvl="0" marL="457200" rtl="0" algn="l">
              <a:spcBef>
                <a:spcPts val="600"/>
              </a:spcBef>
              <a:spcAft>
                <a:spcPts val="0"/>
              </a:spcAft>
              <a:buSzPts val="1600"/>
              <a:buChar char="▣"/>
            </a:pPr>
            <a:r>
              <a:rPr lang="en" sz="1600"/>
              <a:t>adds to cart</a:t>
            </a:r>
            <a:endParaRPr sz="1600"/>
          </a:p>
          <a:p>
            <a:pPr indent="-330200" lvl="0" marL="457200" rtl="0" algn="l">
              <a:spcBef>
                <a:spcPts val="0"/>
              </a:spcBef>
              <a:spcAft>
                <a:spcPts val="0"/>
              </a:spcAft>
              <a:buSzPts val="1600"/>
              <a:buChar char="▣"/>
            </a:pPr>
            <a:r>
              <a:rPr lang="en" sz="1600"/>
              <a:t>animation (tbd)</a:t>
            </a:r>
            <a:endParaRPr sz="16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esdemo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